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66" r:id="rId3"/>
    <p:sldId id="263" r:id="rId4"/>
    <p:sldId id="267" r:id="rId5"/>
    <p:sldId id="268" r:id="rId6"/>
    <p:sldId id="257" r:id="rId7"/>
    <p:sldId id="264" r:id="rId8"/>
    <p:sldId id="258" r:id="rId9"/>
    <p:sldId id="260" r:id="rId10"/>
    <p:sldId id="259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97" d="100"/>
          <a:sy n="97" d="100"/>
        </p:scale>
        <p:origin x="45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7495D-37F4-41F0-1311-EA140E87E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E4B8DF-956C-E62E-9851-52CFEDF57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FB892-7562-FF27-5DD5-478F6B1E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C5DF2-39E8-0F90-0B6B-E7BDE3328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69881-DA91-B9E4-3362-D5504A436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311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5573-FF2D-C78C-B0D2-0F993B5E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2C248-BAF9-59C5-9F70-E5CDFD287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85083-9697-FA3D-161C-E269DB8E9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2A4C1-8C67-1A0C-9B00-C86E59D5D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6B020-5C40-4F1C-743B-23F560658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808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B2C44B-9175-FDA1-08B9-039BA88ED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549CCD-6F23-6EF6-2893-3E25FFE59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9EC32-6896-5EDF-F3BF-8874E2704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E0798-4F08-9063-DF1C-26326D360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7B282-2598-5EC9-3CE5-C0E50D1CC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5120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DFDD5-299A-0369-9642-751827942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62983-D8E9-9331-D6C6-3EE1C023C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72378-D1B0-FB34-3E67-1581692E0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940AF-BD91-629E-3753-4210A129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89D27-3A3D-5657-FEA0-BC60DCE2B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244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74DB-659B-4864-32A0-B4F4B81E5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CAC34-5759-3664-6FA7-31950EEEF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3F16A-073F-4171-8652-6E2A31105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7715F-7D85-61F9-0BE6-0986A0F6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F2BEF-6B5C-DEA5-082B-E983BAF8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442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5AD4C-94F2-7C66-8720-A4529C0B6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09E84-2649-9A49-4071-7172FFED3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F292A-B8B8-86D5-7911-F2B7AF587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65502-F317-29BA-F141-1C0208079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600C9-E172-BBC4-CC90-BF868215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7B8A0-B8AD-7E13-A2BC-082F6002B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0795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6A1D-502A-8976-86DF-A7EE3E9A0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043D6-AD92-C687-8648-AE2F39EAE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AD510-7AFD-408C-87F0-CC110D6C8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31BF1-C7F3-0E29-9F07-62A3031768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E9960A-00D2-AFC1-CAC1-E6B4AEC967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31F3EC-361C-97B2-4045-719F39E91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03AB51-C07D-0CE1-DF95-74E6A950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A3CFBB-9E0D-9956-B414-6FF31440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9109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78FA-DFB7-DCD3-B983-410A8011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70DDC-A4C5-5B32-9283-86B3F70E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F0A58-E0CD-3CB6-B52D-D4DF95B5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0270B-7F43-9A07-2EBC-340184C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111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5CAFE8-3223-38DF-9F83-05998896A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526A32-035A-7096-0FEE-2B399C2E9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83E40-390B-A0FA-EE4A-8CC15F18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53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CA0F-6E6B-C7DF-1A2B-23B1E7D7F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DFBC0-8E7F-87C6-EC2E-7E433CF43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FA989-7BF5-DF33-0CB8-6101E415D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EB091-0ECB-3840-3F3A-E1D4F643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5812B-7191-2550-2793-7F4A192BF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8809D-D1F3-6569-F8E6-233B068E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1553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8569-91CE-4262-D56E-FF33D0C07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2F021F-39B1-AC9B-6E28-D163D543AB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364A8-7C99-4AF2-F856-3CE329CA8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AF99B-BE6A-1292-D498-ED19D926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9C826-4F1A-B35F-5510-92EDE4578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5BBBB-7E8D-8F4E-CDD3-9D45EBF73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0725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E05AAF-0E0B-393A-E4AB-60FED021A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3F7E7-A98B-24E9-38A2-6DFEC5BE3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CB007-A1B6-84D3-1286-6D2D82C44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A634CB-36DD-4710-BE32-E4375904F4C7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CB536-AFA4-44CF-F7E6-98BE58F27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ABB6B-2A1F-7C52-1BCF-055872692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756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redshift/latest/dg/c-using-spectrum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s.amazon.com/redshift/features/ra3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redshift/latest/mgmt/serverless-getting-started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redshift/latest/dg/c_high_level_system_architecture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aws.amazon.com/redshift/latest/mgmt/serverless-whatis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yellow and black sign with white text">
            <a:extLst>
              <a:ext uri="{FF2B5EF4-FFF2-40B4-BE49-F238E27FC236}">
                <a16:creationId xmlns:a16="http://schemas.microsoft.com/office/drawing/2014/main" id="{04E07AAF-3E1F-9BAE-2925-B06BC6342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414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yellow and black rectangle&#10;&#10;AI-generated content may be incorrect.">
            <a:extLst>
              <a:ext uri="{FF2B5EF4-FFF2-40B4-BE49-F238E27FC236}">
                <a16:creationId xmlns:a16="http://schemas.microsoft.com/office/drawing/2014/main" id="{8C899119-4BE4-756A-AE2E-D6FC98FEC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>
            <a:fillRect/>
          </a:stretch>
        </p:blipFill>
        <p:spPr>
          <a:xfrm>
            <a:off x="0" y="12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AF854-00A6-D4AB-C797-3AE0D9AC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89" y="0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8C4D3-8DA9-B734-6391-7C4EA9AEB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demonstration of data ingestion, processing and cluster scaling.</a:t>
            </a:r>
          </a:p>
          <a:p>
            <a:r>
              <a:rPr lang="en-US" dirty="0"/>
              <a:t>Suggested example flow:</a:t>
            </a:r>
          </a:p>
          <a:p>
            <a:r>
              <a:rPr lang="en-US" dirty="0"/>
              <a:t>Show a </a:t>
            </a:r>
            <a:r>
              <a:rPr lang="en-US" b="1" dirty="0"/>
              <a:t>COPY command</a:t>
            </a:r>
            <a:r>
              <a:rPr lang="en-US" dirty="0"/>
              <a:t> loading data (or Firehose ingestion).</a:t>
            </a:r>
          </a:p>
          <a:p>
            <a:r>
              <a:rPr lang="en-US" dirty="0"/>
              <a:t>Show a query running.</a:t>
            </a:r>
          </a:p>
          <a:p>
            <a:r>
              <a:rPr lang="en-US" dirty="0"/>
              <a:t>Show RPU scaling up in Serverless dashboard.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2610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A yellow and black rectangle&#10;&#10;AI-generated content may be incorrect.">
            <a:extLst>
              <a:ext uri="{FF2B5EF4-FFF2-40B4-BE49-F238E27FC236}">
                <a16:creationId xmlns:a16="http://schemas.microsoft.com/office/drawing/2014/main" id="{5EFF63BE-7A1C-C2E0-69D8-DBB3E5156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>
            <a:fillRect/>
          </a:stretch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A5341-1989-1D40-B3AF-F79764901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36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What’s data warehouse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8E4DCD0-1D0B-5EC8-F448-6852B829C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 brief context for those who are not from the data world</a:t>
            </a:r>
          </a:p>
          <a:p>
            <a:r>
              <a:rPr lang="en-US" dirty="0"/>
              <a:t>It’s a system optimized for analytics — not for transactions.</a:t>
            </a:r>
            <a:br>
              <a:rPr lang="en-US" dirty="0"/>
            </a:br>
            <a:r>
              <a:rPr lang="en-US" dirty="0"/>
              <a:t>Instead of handling single records like OLTP databases, a data warehouse handles </a:t>
            </a:r>
            <a:r>
              <a:rPr lang="en-US" b="1" dirty="0"/>
              <a:t>huge scans</a:t>
            </a:r>
            <a:r>
              <a:rPr lang="en-US" dirty="0"/>
              <a:t>, </a:t>
            </a:r>
            <a:r>
              <a:rPr lang="en-US" b="1" dirty="0"/>
              <a:t>aggregations</a:t>
            </a:r>
            <a:r>
              <a:rPr lang="en-US" dirty="0"/>
              <a:t>, and </a:t>
            </a:r>
            <a:r>
              <a:rPr lang="en-US" b="1" dirty="0"/>
              <a:t>complex queries across millions/billions of rows</a:t>
            </a:r>
            <a:r>
              <a:rPr lang="en-US" dirty="0"/>
              <a:t>.</a:t>
            </a:r>
          </a:p>
          <a:p>
            <a:r>
              <a:rPr lang="pt-BR" dirty="0"/>
              <a:t>https://docs.aws.amazon.com/redshift/latest/dg/c_intro_about_redshift.html</a:t>
            </a:r>
          </a:p>
        </p:txBody>
      </p:sp>
    </p:spTree>
    <p:extLst>
      <p:ext uri="{BB962C8B-B14F-4D97-AF65-F5344CB8AC3E}">
        <p14:creationId xmlns:p14="http://schemas.microsoft.com/office/powerpoint/2010/main" val="1161092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yellow and black rectangle&#10;&#10;AI-generated content may be incorrect.">
            <a:extLst>
              <a:ext uri="{FF2B5EF4-FFF2-40B4-BE49-F238E27FC236}">
                <a16:creationId xmlns:a16="http://schemas.microsoft.com/office/drawing/2014/main" id="{EDA4AA75-B1F9-693E-048B-0C2787527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>
            <a:fillRect/>
          </a:stretch>
        </p:blipFill>
        <p:spPr>
          <a:xfrm>
            <a:off x="0" y="12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B91967-C14F-B5FA-79DA-EAC87AB88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" y="18255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What’s Redshift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6823-5F86-4098-2DDE-AC4203DD6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Brief description of what RedShift is</a:t>
            </a:r>
          </a:p>
          <a:p>
            <a:r>
              <a:rPr lang="en-US" dirty="0"/>
              <a:t>Redshift is AWS’s fully managed data warehouse optimized for massive parallel processing (MPP) and distributed columnar storage.</a:t>
            </a:r>
          </a:p>
          <a:p>
            <a:r>
              <a:rPr lang="en-US" b="1" dirty="0"/>
              <a:t>Infra/DevOps angle:</a:t>
            </a:r>
            <a:endParaRPr lang="en-US" dirty="0"/>
          </a:p>
          <a:p>
            <a:r>
              <a:rPr lang="en-US" dirty="0"/>
              <a:t>Scales compute separately (RA3)</a:t>
            </a:r>
          </a:p>
          <a:p>
            <a:r>
              <a:rPr lang="en-US" dirty="0"/>
              <a:t>Integrates with S3 as a “</a:t>
            </a:r>
            <a:r>
              <a:rPr lang="en-US" dirty="0" err="1"/>
              <a:t>lakehouse</a:t>
            </a:r>
            <a:r>
              <a:rPr lang="en-US" dirty="0"/>
              <a:t>”</a:t>
            </a:r>
          </a:p>
          <a:p>
            <a:r>
              <a:rPr lang="en-US" dirty="0"/>
              <a:t>Has cluster and serverless modes</a:t>
            </a:r>
          </a:p>
          <a:p>
            <a:r>
              <a:rPr lang="en-US" dirty="0"/>
              <a:t>Predictable performance with workload management</a:t>
            </a:r>
          </a:p>
          <a:p>
            <a:endParaRPr lang="en-US" dirty="0"/>
          </a:p>
          <a:p>
            <a:r>
              <a:rPr lang="en-US" dirty="0"/>
              <a:t>Add an image here &gt; like the columnar redshift characteristic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1202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A yellow and black rectangle&#10;&#10;AI-generated content may be incorrect.">
            <a:extLst>
              <a:ext uri="{FF2B5EF4-FFF2-40B4-BE49-F238E27FC236}">
                <a16:creationId xmlns:a16="http://schemas.microsoft.com/office/drawing/2014/main" id="{0CA6CFC8-1749-2334-3F55-B9BE49A55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>
            <a:fillRect/>
          </a:stretch>
        </p:blipFill>
        <p:spPr>
          <a:xfrm>
            <a:off x="-8144" y="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8EC31B-B403-FC90-7B56-1061C313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6CB715D-344C-3A6E-49CD-22B38D4B7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8656" y="4862550"/>
            <a:ext cx="9819048" cy="609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09DFDE-D592-CE6A-7A68-5858F2E6E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952" y="2529000"/>
            <a:ext cx="583809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93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A yellow and black rectangle&#10;&#10;AI-generated content may be incorrect.">
            <a:extLst>
              <a:ext uri="{FF2B5EF4-FFF2-40B4-BE49-F238E27FC236}">
                <a16:creationId xmlns:a16="http://schemas.microsoft.com/office/drawing/2014/main" id="{32D1559E-7879-3DBB-1051-2DB35D540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>
            <a:fillRect/>
          </a:stretch>
        </p:blipFill>
        <p:spPr>
          <a:xfrm>
            <a:off x="0" y="12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905D6-02E5-498A-2CE3-6DC22E76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0A11A2-9533-6B4A-AB27-E7D314601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0356" y="2590905"/>
            <a:ext cx="6285714" cy="1676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11482F-0A67-761B-90E6-5DBDAC3C6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89" y="4654543"/>
            <a:ext cx="9676190" cy="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78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yellow and black rectangle&#10;&#10;AI-generated content may be incorrect.">
            <a:extLst>
              <a:ext uri="{FF2B5EF4-FFF2-40B4-BE49-F238E27FC236}">
                <a16:creationId xmlns:a16="http://schemas.microsoft.com/office/drawing/2014/main" id="{ACC7D55E-568E-16A0-25BC-780935A82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>
            <a:fillRect/>
          </a:stretch>
        </p:blipFill>
        <p:spPr>
          <a:xfrm>
            <a:off x="21" y="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B02E6D-082F-A134-5B05-1FBBA900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When using Redshift</a:t>
            </a:r>
            <a:br>
              <a:rPr lang="en-US" b="1" dirty="0">
                <a:solidFill>
                  <a:schemeClr val="bg1"/>
                </a:solidFill>
              </a:rPr>
            </a:b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A815E-3460-5CE1-90EB-A3D6B6DC4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Scenarios</a:t>
            </a:r>
          </a:p>
          <a:p>
            <a:pPr lvl="1"/>
            <a:r>
              <a:rPr lang="en-US" dirty="0"/>
              <a:t>An app stores data into redshift</a:t>
            </a:r>
          </a:p>
          <a:p>
            <a:pPr lvl="2"/>
            <a:r>
              <a:rPr lang="en-US" dirty="0"/>
              <a:t>What are the possibilities ?</a:t>
            </a:r>
          </a:p>
          <a:p>
            <a:pPr lvl="2"/>
            <a:r>
              <a:rPr lang="en-US" dirty="0"/>
              <a:t>What in Redshift is better or different than its competitors ? </a:t>
            </a:r>
          </a:p>
          <a:p>
            <a:pPr lvl="2"/>
            <a:r>
              <a:rPr lang="en-US" dirty="0"/>
              <a:t>Maybe talk about its horizontal table and what is better in this ?</a:t>
            </a:r>
          </a:p>
          <a:p>
            <a:pPr lvl="2"/>
            <a:endParaRPr lang="en-US" dirty="0"/>
          </a:p>
          <a:p>
            <a:r>
              <a:rPr lang="pt-BR" b="1" dirty="0"/>
              <a:t>✔ Analytics workloads</a:t>
            </a:r>
          </a:p>
          <a:p>
            <a:r>
              <a:rPr lang="pt-BR" dirty="0"/>
              <a:t>Dashboards, BI tools, year-over-year reports, etc.</a:t>
            </a:r>
          </a:p>
          <a:p>
            <a:r>
              <a:rPr lang="pt-BR" b="1" dirty="0"/>
              <a:t>✔ Multi-TB datasets</a:t>
            </a:r>
          </a:p>
          <a:p>
            <a:r>
              <a:rPr lang="pt-BR" dirty="0"/>
              <a:t>Example: logs, events, clickstreams.</a:t>
            </a:r>
          </a:p>
          <a:p>
            <a:r>
              <a:rPr lang="pt-BR" b="1" dirty="0"/>
              <a:t>✔ When you need SQL over S3 (Spectrum)</a:t>
            </a:r>
          </a:p>
          <a:p>
            <a:r>
              <a:rPr lang="pt-BR" dirty="0"/>
              <a:t>Query structured or semi-structured files directly in S3.</a:t>
            </a:r>
          </a:p>
          <a:p>
            <a:r>
              <a:rPr lang="pt-BR" b="1" dirty="0"/>
              <a:t>✔ When apps send data into Redshift</a:t>
            </a:r>
          </a:p>
          <a:p>
            <a:r>
              <a:rPr lang="pt-BR" dirty="0"/>
              <a:t>For example:</a:t>
            </a:r>
          </a:p>
          <a:p>
            <a:r>
              <a:rPr lang="pt-BR" dirty="0"/>
              <a:t>Event ingestion via Kinesis → Firehose → Redshift</a:t>
            </a:r>
          </a:p>
          <a:p>
            <a:r>
              <a:rPr lang="pt-BR" dirty="0"/>
              <a:t>ETL pipelines loading csv/json/parquet</a:t>
            </a:r>
          </a:p>
          <a:p>
            <a:r>
              <a:rPr lang="pt-BR" dirty="0"/>
              <a:t>CDC tables via DMS</a:t>
            </a:r>
          </a:p>
          <a:p>
            <a:r>
              <a:rPr lang="pt-BR" b="1" dirty="0"/>
              <a:t>What makes Redshift different?</a:t>
            </a:r>
          </a:p>
          <a:p>
            <a:r>
              <a:rPr lang="pt-BR" b="1" dirty="0"/>
              <a:t>Columnar storage</a:t>
            </a:r>
            <a:r>
              <a:rPr lang="pt-BR" dirty="0"/>
              <a:t> → reduces IO drastically</a:t>
            </a:r>
          </a:p>
          <a:p>
            <a:r>
              <a:rPr lang="pt-BR" b="1" dirty="0"/>
              <a:t>Compression encodings</a:t>
            </a:r>
            <a:r>
              <a:rPr lang="pt-BR" dirty="0"/>
              <a:t> → auto-optimized</a:t>
            </a:r>
          </a:p>
          <a:p>
            <a:r>
              <a:rPr lang="pt-BR" b="1" dirty="0"/>
              <a:t>MPP execution</a:t>
            </a:r>
            <a:r>
              <a:rPr lang="pt-BR" dirty="0"/>
              <a:t> → runs queries across multiple nodes in parallel</a:t>
            </a:r>
          </a:p>
          <a:p>
            <a:r>
              <a:rPr lang="pt-BR" b="1" dirty="0"/>
              <a:t>Spectrum access to S3</a:t>
            </a:r>
            <a:r>
              <a:rPr lang="pt-BR" dirty="0"/>
              <a:t> → hybrid lakehouse</a:t>
            </a:r>
          </a:p>
          <a:p>
            <a:r>
              <a:rPr lang="pt-BR" b="1" dirty="0"/>
              <a:t>RA3 managed storage with hot cache</a:t>
            </a:r>
            <a:r>
              <a:rPr lang="pt-BR" dirty="0"/>
              <a:t> → performance and cost win</a:t>
            </a:r>
          </a:p>
          <a:p>
            <a:r>
              <a:rPr lang="pt-BR" b="1" dirty="0"/>
              <a:t>Docs:</a:t>
            </a:r>
            <a:endParaRPr lang="pt-BR" dirty="0"/>
          </a:p>
          <a:p>
            <a:r>
              <a:rPr lang="pt-BR" dirty="0"/>
              <a:t>Spectrum: </a:t>
            </a:r>
            <a:r>
              <a:rPr lang="pt-BR" dirty="0">
                <a:hlinkClick r:id="rId3"/>
              </a:rPr>
              <a:t>https://docs.aws.amazon.com/redshift/latest/dg/c-using-spectrum.html</a:t>
            </a:r>
            <a:endParaRPr lang="pt-BR" dirty="0"/>
          </a:p>
          <a:p>
            <a:r>
              <a:rPr lang="pt-BR" dirty="0"/>
              <a:t>RA3 architecture: </a:t>
            </a:r>
            <a:r>
              <a:rPr lang="pt-BR" dirty="0">
                <a:hlinkClick r:id="rId4"/>
              </a:rPr>
              <a:t>https://aws.amazon.com/redshift/features/ra3/</a:t>
            </a:r>
            <a:endParaRPr lang="pt-BR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4112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yellow and black rectangle&#10;&#10;AI-generated content may be incorrect.">
            <a:extLst>
              <a:ext uri="{FF2B5EF4-FFF2-40B4-BE49-F238E27FC236}">
                <a16:creationId xmlns:a16="http://schemas.microsoft.com/office/drawing/2014/main" id="{F11AB90F-F3E1-6F60-91D9-EBCB2D5B9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>
            <a:fillRect/>
          </a:stretch>
        </p:blipFill>
        <p:spPr>
          <a:xfrm>
            <a:off x="0" y="12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6798C7-4E85-00C9-F62E-0466669E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When using Redshift</a:t>
            </a:r>
            <a:br>
              <a:rPr lang="en-US" b="1" dirty="0">
                <a:solidFill>
                  <a:schemeClr val="bg1"/>
                </a:solidFill>
              </a:rPr>
            </a:b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00FDF-8126-89B3-799F-CBBE5A7AE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pt-BR" b="1" dirty="0"/>
              <a:t>✔ Pros</a:t>
            </a:r>
          </a:p>
          <a:p>
            <a:r>
              <a:rPr lang="pt-BR" dirty="0"/>
              <a:t>Deep AWS ecosystem integration (Glue, S3, IAM, KMS, DMS, Firehose)</a:t>
            </a:r>
          </a:p>
          <a:p>
            <a:r>
              <a:rPr lang="pt-BR" dirty="0"/>
              <a:t>Spectrum for lakehouse queries</a:t>
            </a:r>
          </a:p>
          <a:p>
            <a:r>
              <a:rPr lang="pt-BR" dirty="0"/>
              <a:t>Mature, stable, predictable performance</a:t>
            </a:r>
          </a:p>
          <a:p>
            <a:r>
              <a:rPr lang="pt-BR" dirty="0"/>
              <a:t>Serverless mode reduces ops overhead</a:t>
            </a:r>
          </a:p>
          <a:p>
            <a:r>
              <a:rPr lang="pt-BR" b="1" dirty="0"/>
              <a:t>Columnar storage</a:t>
            </a:r>
          </a:p>
          <a:p>
            <a:r>
              <a:rPr lang="pt-BR" dirty="0"/>
              <a:t>Fast scans, heavy compression, less IO.</a:t>
            </a:r>
          </a:p>
          <a:p>
            <a:r>
              <a:rPr lang="pt-BR" b="1" dirty="0"/>
              <a:t>Sort Keys</a:t>
            </a:r>
          </a:p>
          <a:p>
            <a:r>
              <a:rPr lang="pt-BR" dirty="0"/>
              <a:t>Define how data is ordered, reducing query time.</a:t>
            </a:r>
          </a:p>
          <a:p>
            <a:r>
              <a:rPr lang="pt-BR" b="1" dirty="0"/>
              <a:t>Distribution Keys</a:t>
            </a:r>
          </a:p>
          <a:p>
            <a:r>
              <a:rPr lang="pt-BR" dirty="0"/>
              <a:t>Define how data is spread across nodes for parallel execution.</a:t>
            </a:r>
          </a:p>
          <a:p>
            <a:r>
              <a:rPr lang="pt-BR" b="1" dirty="0"/>
              <a:t>Spectrum</a:t>
            </a:r>
          </a:p>
          <a:p>
            <a:r>
              <a:rPr lang="pt-BR" dirty="0"/>
              <a:t>Query S3 directly.</a:t>
            </a:r>
          </a:p>
          <a:p>
            <a:r>
              <a:rPr lang="pt-BR" b="1" dirty="0"/>
              <a:t>Workload Management</a:t>
            </a:r>
          </a:p>
          <a:p>
            <a:r>
              <a:rPr lang="pt-BR" dirty="0"/>
              <a:t>Separate ETL vs BI vs ad-hoc users.</a:t>
            </a:r>
          </a:p>
          <a:p>
            <a:endParaRPr lang="pt-BR" dirty="0"/>
          </a:p>
          <a:p>
            <a:r>
              <a:rPr lang="pt-BR" b="1" dirty="0"/>
              <a:t>✘ Cons</a:t>
            </a:r>
          </a:p>
          <a:p>
            <a:r>
              <a:rPr lang="pt-BR" dirty="0"/>
              <a:t>Not ideal for OLTP or high write-per-second workloads</a:t>
            </a:r>
          </a:p>
          <a:p>
            <a:r>
              <a:rPr lang="pt-BR" dirty="0"/>
              <a:t>Requires understanding distribution/sort keys for best performance</a:t>
            </a:r>
          </a:p>
          <a:p>
            <a:r>
              <a:rPr lang="pt-BR" dirty="0"/>
              <a:t>Serverless costs can spike if not using usage limits</a:t>
            </a:r>
          </a:p>
          <a:p>
            <a:r>
              <a:rPr lang="pt-BR" dirty="0"/>
              <a:t>Heavy concurrency can require tuning WLM</a:t>
            </a:r>
          </a:p>
          <a:p>
            <a:r>
              <a:rPr lang="pt-BR" b="1" dirty="0"/>
              <a:t>Docs:</a:t>
            </a:r>
            <a:endParaRPr lang="pt-BR" dirty="0"/>
          </a:p>
          <a:p>
            <a:r>
              <a:rPr lang="pt-BR" dirty="0"/>
              <a:t>WLM: https://docs.aws.amazon.com/redshift/latest/dg/cm-c-wlm.html</a:t>
            </a:r>
          </a:p>
          <a:p>
            <a:r>
              <a:rPr lang="pt-BR" dirty="0"/>
              <a:t>Serverless limits: </a:t>
            </a:r>
            <a:r>
              <a:rPr lang="pt-BR" dirty="0">
                <a:hlinkClick r:id="rId3"/>
              </a:rPr>
              <a:t>https://docs.aws.amazon.com/redshift/latest/mgmt/serverless-getting-started.html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38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yellow and black rectangle&#10;&#10;AI-generated content may be incorrect.">
            <a:extLst>
              <a:ext uri="{FF2B5EF4-FFF2-40B4-BE49-F238E27FC236}">
                <a16:creationId xmlns:a16="http://schemas.microsoft.com/office/drawing/2014/main" id="{D9DB785E-642A-1E3B-D828-D8E818F29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>
            <a:fillRect/>
          </a:stretch>
        </p:blipFill>
        <p:spPr>
          <a:xfrm>
            <a:off x="21" y="12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CD59CF-C026-6E14-E00C-8701FBE85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0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6590C-3450-548C-6228-F097B7975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4.1 Cluster</a:t>
            </a:r>
          </a:p>
          <a:p>
            <a:pPr lvl="1"/>
            <a:r>
              <a:rPr lang="en-US" dirty="0"/>
              <a:t>Types of clusters </a:t>
            </a:r>
          </a:p>
          <a:p>
            <a:r>
              <a:rPr lang="pt-BR" b="1" dirty="0"/>
              <a:t>6.1 Cluster (Classic + RA3)</a:t>
            </a:r>
          </a:p>
          <a:p>
            <a:r>
              <a:rPr lang="pt-BR" b="1" dirty="0"/>
              <a:t>Short description of Redshift architecture:</a:t>
            </a:r>
            <a:endParaRPr lang="pt-BR" dirty="0"/>
          </a:p>
          <a:p>
            <a:r>
              <a:rPr lang="pt-BR" b="1" dirty="0"/>
              <a:t>Leader node</a:t>
            </a:r>
            <a:r>
              <a:rPr lang="pt-BR" dirty="0"/>
              <a:t>: query planning</a:t>
            </a:r>
          </a:p>
          <a:p>
            <a:r>
              <a:rPr lang="pt-BR" b="1" dirty="0"/>
              <a:t>Compute nodes</a:t>
            </a:r>
            <a:r>
              <a:rPr lang="pt-BR" dirty="0"/>
              <a:t>: distribute and process data</a:t>
            </a:r>
          </a:p>
          <a:p>
            <a:r>
              <a:rPr lang="pt-BR" b="1" dirty="0"/>
              <a:t>Columnar storage</a:t>
            </a:r>
            <a:r>
              <a:rPr lang="pt-BR" dirty="0"/>
              <a:t>: compresses and speeds up scans</a:t>
            </a:r>
          </a:p>
          <a:p>
            <a:r>
              <a:rPr lang="pt-BR" b="1" dirty="0"/>
              <a:t>RA3</a:t>
            </a:r>
            <a:r>
              <a:rPr lang="pt-BR" dirty="0"/>
              <a:t>: separates compute from managed storage</a:t>
            </a:r>
          </a:p>
          <a:p>
            <a:r>
              <a:rPr lang="pt-BR" b="1" dirty="0"/>
              <a:t>Docs:</a:t>
            </a:r>
            <a:endParaRPr lang="pt-BR" dirty="0"/>
          </a:p>
          <a:p>
            <a:r>
              <a:rPr lang="pt-BR" dirty="0"/>
              <a:t>Nodes/architecture: </a:t>
            </a:r>
            <a:r>
              <a:rPr lang="pt-BR" dirty="0">
                <a:hlinkClick r:id="rId3"/>
              </a:rPr>
              <a:t>https://docs.aws.amazon.com/redshift/latest/dg/c_high_level_system_architecture.html</a:t>
            </a:r>
            <a:endParaRPr lang="pt-BR" dirty="0"/>
          </a:p>
          <a:p>
            <a:pPr lvl="1"/>
            <a:endParaRPr lang="en-US" dirty="0"/>
          </a:p>
          <a:p>
            <a:r>
              <a:rPr lang="en-US" dirty="0"/>
              <a:t>4.2 Serverless</a:t>
            </a:r>
          </a:p>
          <a:p>
            <a:pPr lvl="1"/>
            <a:r>
              <a:rPr lang="en-US" dirty="0"/>
              <a:t>Amazon Redshift Serverless adjusts capacity in seconds to deliver consistently high performance and simplified operations for even the most demanding and volatile workloads.</a:t>
            </a:r>
          </a:p>
          <a:p>
            <a:r>
              <a:rPr lang="en-US" dirty="0"/>
              <a:t>Key message, keep it short:</a:t>
            </a:r>
          </a:p>
          <a:p>
            <a:r>
              <a:rPr lang="en-US" b="1" dirty="0"/>
              <a:t>Redshift Serverless eliminates clusters. You just run SQL. Redshift automatically allocates compute (QPU) based on workload.</a:t>
            </a:r>
            <a:endParaRPr lang="en-US" dirty="0"/>
          </a:p>
          <a:p>
            <a:r>
              <a:rPr lang="en-US" dirty="0"/>
              <a:t>Why DevOps likes it:</a:t>
            </a:r>
          </a:p>
          <a:p>
            <a:r>
              <a:rPr lang="en-US" dirty="0"/>
              <a:t>No nodes to manage</a:t>
            </a:r>
          </a:p>
          <a:p>
            <a:r>
              <a:rPr lang="en-US" dirty="0"/>
              <a:t>Scales up/down within seconds</a:t>
            </a:r>
          </a:p>
          <a:p>
            <a:r>
              <a:rPr lang="en-US" dirty="0"/>
              <a:t>Integrated usage limits</a:t>
            </a:r>
          </a:p>
          <a:p>
            <a:r>
              <a:rPr lang="en-US" dirty="0"/>
              <a:t>Ideal for intermittent or unpredictable workloads</a:t>
            </a:r>
          </a:p>
          <a:p>
            <a:r>
              <a:rPr lang="en-US" b="1" dirty="0"/>
              <a:t>Docs:</a:t>
            </a:r>
            <a:endParaRPr lang="en-US" dirty="0"/>
          </a:p>
          <a:p>
            <a:r>
              <a:rPr lang="en-US" dirty="0">
                <a:hlinkClick r:id="rId4"/>
              </a:rPr>
              <a:t>https://docs.aws.amazon.com/redshift/latest/mgmt/serverless-whatis.html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8611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yellow and black rectangle&#10;&#10;AI-generated content may be incorrect.">
            <a:extLst>
              <a:ext uri="{FF2B5EF4-FFF2-40B4-BE49-F238E27FC236}">
                <a16:creationId xmlns:a16="http://schemas.microsoft.com/office/drawing/2014/main" id="{307E57D2-BD84-A0FA-4B42-13F4ABD5D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>
            <a:fillRect/>
          </a:stretch>
        </p:blipFill>
        <p:spPr>
          <a:xfrm>
            <a:off x="21" y="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77CB3-CA66-7F04-431D-EBD5578F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0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Serverless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B163F-B441-0C25-5811-49E66B9BC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Scaling</a:t>
            </a:r>
          </a:p>
          <a:p>
            <a:r>
              <a:rPr lang="pt-BR" dirty="0"/>
              <a:t>How it works</a:t>
            </a:r>
          </a:p>
          <a:p>
            <a:endParaRPr lang="pt-BR" dirty="0"/>
          </a:p>
          <a:p>
            <a:r>
              <a:rPr lang="en-US" dirty="0"/>
              <a:t>Keep it simple:</a:t>
            </a:r>
          </a:p>
          <a:p>
            <a:r>
              <a:rPr lang="en-US" dirty="0"/>
              <a:t>Compute measured in </a:t>
            </a:r>
            <a:r>
              <a:rPr lang="en-US" b="1" dirty="0"/>
              <a:t>RPU/QPU</a:t>
            </a:r>
            <a:endParaRPr lang="en-US" dirty="0"/>
          </a:p>
          <a:p>
            <a:r>
              <a:rPr lang="en-US" dirty="0"/>
              <a:t>Scaling based on query complexity/concurrency</a:t>
            </a:r>
          </a:p>
          <a:p>
            <a:r>
              <a:rPr lang="en-US" dirty="0" err="1"/>
              <a:t>Autoscaler</a:t>
            </a:r>
            <a:r>
              <a:rPr lang="en-US" dirty="0"/>
              <a:t> adjusts in seconds</a:t>
            </a:r>
          </a:p>
          <a:p>
            <a:r>
              <a:rPr lang="en-US" dirty="0"/>
              <a:t>You can set </a:t>
            </a:r>
            <a:r>
              <a:rPr lang="en-US" b="1" dirty="0"/>
              <a:t>max RPU</a:t>
            </a:r>
            <a:r>
              <a:rPr lang="en-US" dirty="0"/>
              <a:t> to control cost</a:t>
            </a:r>
          </a:p>
          <a:p>
            <a:r>
              <a:rPr lang="en-US" dirty="0"/>
              <a:t>You can pause billing when no queries are running</a:t>
            </a:r>
          </a:p>
          <a:p>
            <a:r>
              <a:rPr lang="en-US" b="1" dirty="0"/>
              <a:t>Docs:</a:t>
            </a:r>
            <a:endParaRPr lang="en-US" dirty="0"/>
          </a:p>
          <a:p>
            <a:r>
              <a:rPr lang="en-US" dirty="0"/>
              <a:t>https://docs.aws.amazon.com/redshift/latest/mgmt/serverless-workload-management.html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8037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13169</TotalTime>
  <Words>794</Words>
  <Application>Microsoft Office PowerPoint</Application>
  <PresentationFormat>Widescreen</PresentationFormat>
  <Paragraphs>110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What’s data warehouse</vt:lpstr>
      <vt:lpstr>What’s Redshift</vt:lpstr>
      <vt:lpstr>PowerPoint Presentation</vt:lpstr>
      <vt:lpstr>PowerPoint Presentation</vt:lpstr>
      <vt:lpstr>When using Redshift </vt:lpstr>
      <vt:lpstr>When using Redshift </vt:lpstr>
      <vt:lpstr>Architecture</vt:lpstr>
      <vt:lpstr>Serverless</vt:lpstr>
      <vt:lpstr>Live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Jeferson Lemos</dc:creator>
  <cp:lastModifiedBy>Jeferson Lemos</cp:lastModifiedBy>
  <cp:revision>3</cp:revision>
  <dcterms:created xsi:type="dcterms:W3CDTF">2025-11-26T00:56:25Z</dcterms:created>
  <dcterms:modified xsi:type="dcterms:W3CDTF">2025-12-09T03:02:09Z</dcterms:modified>
</cp:coreProperties>
</file>